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22"/>
  </p:notesMasterIdLst>
  <p:handoutMasterIdLst>
    <p:handoutMasterId r:id="rId23"/>
  </p:handoutMasterIdLst>
  <p:sldIdLst>
    <p:sldId id="256" r:id="rId5"/>
    <p:sldId id="535" r:id="rId6"/>
    <p:sldId id="536" r:id="rId7"/>
    <p:sldId id="542" r:id="rId8"/>
    <p:sldId id="551" r:id="rId9"/>
    <p:sldId id="534" r:id="rId10"/>
    <p:sldId id="541" r:id="rId11"/>
    <p:sldId id="386" r:id="rId12"/>
    <p:sldId id="538" r:id="rId13"/>
    <p:sldId id="545" r:id="rId14"/>
    <p:sldId id="546" r:id="rId15"/>
    <p:sldId id="553" r:id="rId16"/>
    <p:sldId id="550" r:id="rId17"/>
    <p:sldId id="554" r:id="rId18"/>
    <p:sldId id="548" r:id="rId19"/>
    <p:sldId id="552" r:id="rId20"/>
    <p:sldId id="549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 userDrawn="1">
          <p15:clr>
            <a:srgbClr val="A4A3A4"/>
          </p15:clr>
        </p15:guide>
        <p15:guide id="2" pos="75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e Hilde" initials="KH" lastIdx="1" clrIdx="0">
    <p:extLst>
      <p:ext uri="{19B8F6BF-5375-455C-9EA6-DF929625EA0E}">
        <p15:presenceInfo xmlns:p15="http://schemas.microsoft.com/office/powerpoint/2012/main" userId="S-1-5-21-73586283-1844823847-839522115-22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D2DEEF"/>
    <a:srgbClr val="FFFFFF"/>
    <a:srgbClr val="0000CC"/>
    <a:srgbClr val="819DC3"/>
    <a:srgbClr val="5F94CB"/>
    <a:srgbClr val="FF3737"/>
    <a:srgbClr val="FF3300"/>
    <a:srgbClr val="94D174"/>
    <a:srgbClr val="E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1264" autoAdjust="0"/>
  </p:normalViewPr>
  <p:slideViewPr>
    <p:cSldViewPr snapToGrid="0">
      <p:cViewPr varScale="1">
        <p:scale>
          <a:sx n="105" d="100"/>
          <a:sy n="105" d="100"/>
        </p:scale>
        <p:origin x="750" y="108"/>
      </p:cViewPr>
      <p:guideLst>
        <p:guide orient="horz" pos="4176"/>
        <p:guide pos="75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BCFA3-9FFC-4111-BD4A-212F5CECD700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756A3-6A45-4C1D-8882-031CB5A7E4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72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E04058-3384-481F-AEA3-CCA41A280EFD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D2D8C9D-9E80-41C8-8DDF-C53C155B58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8C9D-9E80-41C8-8DDF-C53C155B58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15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8C9D-9E80-41C8-8DDF-C53C155B58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43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8C9D-9E80-41C8-8DDF-C53C155B58A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86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8C9D-9E80-41C8-8DDF-C53C155B58A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6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8C9D-9E80-41C8-8DDF-C53C155B58A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16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8C9D-9E80-41C8-8DDF-C53C155B58A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90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8C9D-9E80-41C8-8DDF-C53C155B58A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79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8C9D-9E80-41C8-8DDF-C53C155B58A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2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8C9D-9E80-41C8-8DDF-C53C155B58A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41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D8C9D-9E80-41C8-8DDF-C53C155B58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337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8C9D-9E80-41C8-8DDF-C53C155B58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93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8C9D-9E80-41C8-8DDF-C53C155B58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13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8C9D-9E80-41C8-8DDF-C53C155B58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11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8C9D-9E80-41C8-8DDF-C53C155B58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4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8C9D-9E80-41C8-8DDF-C53C155B58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44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8C9D-9E80-41C8-8DDF-C53C155B58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03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D8C9D-9E80-41C8-8DDF-C53C155B58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3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C959-F1A6-41C4-9439-3BA57E0D9F01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1341-A71E-406F-BA75-846A42A28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3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4160-A470-4E29-A9B8-BC9372D56355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41D61341-A71E-406F-BA75-846A42A28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0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633D-6F69-480B-9877-CCDEFEA5194D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41D61341-A71E-406F-BA75-846A42A28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0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27A7-D885-4BCA-B3DC-5AB7A4D996FB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3175"/>
            <a:ext cx="2743200" cy="365125"/>
          </a:xfrm>
        </p:spPr>
        <p:txBody>
          <a:bodyPr/>
          <a:lstStyle>
            <a:lvl1pPr>
              <a:defRPr sz="2400"/>
            </a:lvl1pPr>
          </a:lstStyle>
          <a:p>
            <a:fld id="{41D61341-A71E-406F-BA75-846A42A28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4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7F8E-414F-4385-85FA-56AD4A8A1F4F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41D61341-A71E-406F-BA75-846A42A28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2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5668-EA71-47F5-AD3F-C8B84CC75D6B}" type="datetime1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41D61341-A71E-406F-BA75-846A42A28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3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A121-8B8C-4860-AAF8-6F6E7D17BD72}" type="datetime1">
              <a:rPr lang="en-US" smtClean="0"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448800" y="-2505"/>
            <a:ext cx="2743200" cy="365125"/>
          </a:xfrm>
        </p:spPr>
        <p:txBody>
          <a:bodyPr/>
          <a:lstStyle/>
          <a:p>
            <a:fld id="{41D61341-A71E-406F-BA75-846A42A28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2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EF36-EBF0-491C-83DA-085773FA4F13}" type="datetime1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41D61341-A71E-406F-BA75-846A42A28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3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A9A7-69A3-430B-9B9D-610165972CF3}" type="datetime1">
              <a:rPr lang="en-US" smtClean="0"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41D61341-A71E-406F-BA75-846A42A28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5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1208-A9F0-4C75-B189-6AF1E01901B3}" type="datetime1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41D61341-A71E-406F-BA75-846A42A28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2523-6BC0-4CFE-BC69-A29ECB73C888}" type="datetime1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5884"/>
            <a:ext cx="2743200" cy="365125"/>
          </a:xfrm>
        </p:spPr>
        <p:txBody>
          <a:bodyPr/>
          <a:lstStyle/>
          <a:p>
            <a:fld id="{41D61341-A71E-406F-BA75-846A42A28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8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48FAD-A93E-45F9-AB48-1185B2D7DBD0}" type="datetime1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61341-A71E-406F-BA75-846A42A28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2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3014" y="5124702"/>
            <a:ext cx="789163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spc="300" dirty="0" smtClean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  <a:t>City Council </a:t>
            </a:r>
            <a:r>
              <a:rPr lang="en-US" sz="3200" spc="300" smtClean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  <a:t>Study Session</a:t>
            </a:r>
            <a:endParaRPr lang="en-US" sz="3200" spc="30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en-US" sz="3200" spc="300" dirty="0" smtClean="0"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</a:rPr>
              <a:t>March 13, 2018</a:t>
            </a:r>
            <a:endParaRPr lang="en-US" sz="3200" spc="300" dirty="0">
              <a:solidFill>
                <a:schemeClr val="tx2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0" b="7359"/>
          <a:stretch/>
        </p:blipFill>
        <p:spPr>
          <a:xfrm>
            <a:off x="1282442" y="782425"/>
            <a:ext cx="10886057" cy="406908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9" name="Rectangle 8"/>
          <p:cNvSpPr/>
          <p:nvPr/>
        </p:nvSpPr>
        <p:spPr>
          <a:xfrm>
            <a:off x="1151315" y="3245362"/>
            <a:ext cx="11035468" cy="1605500"/>
          </a:xfrm>
          <a:prstGeom prst="rect">
            <a:avLst/>
          </a:prstGeom>
          <a:solidFill>
            <a:srgbClr val="819DC3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38275" y="3311979"/>
            <a:ext cx="1054036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3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Issaquah-Fall City Road</a:t>
            </a:r>
          </a:p>
          <a:p>
            <a:r>
              <a:rPr lang="en-US" sz="4000" spc="3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Project Update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210" y="6018237"/>
            <a:ext cx="1860230" cy="6977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81587"/>
            <a:ext cx="1291590" cy="4069275"/>
          </a:xfrm>
          <a:prstGeom prst="rect">
            <a:avLst/>
          </a:prstGeom>
          <a:solidFill>
            <a:srgbClr val="819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410" t="9220" r="83333" b="5165"/>
          <a:stretch/>
        </p:blipFill>
        <p:spPr>
          <a:xfrm>
            <a:off x="109220" y="5468134"/>
            <a:ext cx="1073150" cy="110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9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9789" y="1270415"/>
            <a:ext cx="11811001" cy="2113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668" y="426361"/>
            <a:ext cx="10972800" cy="61208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Potential Cost Savings</a:t>
            </a:r>
            <a:endParaRPr lang="en-US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1341-A71E-406F-BA75-846A42A288F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10" t="9220" r="83333" b="5165"/>
          <a:stretch/>
        </p:blipFill>
        <p:spPr>
          <a:xfrm>
            <a:off x="379789" y="239499"/>
            <a:ext cx="879348" cy="9015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789" y="1797344"/>
            <a:ext cx="10728914" cy="472537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Focused on Major Cost 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Drivers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Bridge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Design &amp; Construction Methods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Reduced Roadway Cross Section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Walls – Number &amp; 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Type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Intersections – Design Modifications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447939" y="1713732"/>
            <a:ext cx="5362059" cy="3893271"/>
            <a:chOff x="6387820" y="1432873"/>
            <a:chExt cx="5101662" cy="338422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21"/>
            <a:stretch/>
          </p:blipFill>
          <p:spPr>
            <a:xfrm>
              <a:off x="8993170" y="3224947"/>
              <a:ext cx="2494961" cy="157329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70" t="8203"/>
            <a:stretch/>
          </p:blipFill>
          <p:spPr>
            <a:xfrm>
              <a:off x="8993170" y="1432873"/>
              <a:ext cx="2496312" cy="167631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7820" y="1444977"/>
              <a:ext cx="2496312" cy="166420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6883" y="3215519"/>
              <a:ext cx="2496676" cy="1601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299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9789" y="1270415"/>
            <a:ext cx="11811001" cy="2113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668" y="426361"/>
            <a:ext cx="10972800" cy="61208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Current Plan – Stay the Course</a:t>
            </a:r>
            <a:endParaRPr lang="en-US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1341-A71E-406F-BA75-846A42A288F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10" t="9220" r="83333" b="5165"/>
          <a:stretch/>
        </p:blipFill>
        <p:spPr>
          <a:xfrm>
            <a:off x="379789" y="239499"/>
            <a:ext cx="879348" cy="901517"/>
          </a:xfrm>
          <a:prstGeom prst="rect">
            <a:avLst/>
          </a:prstGeom>
        </p:spPr>
      </p:pic>
      <p:pic>
        <p:nvPicPr>
          <p:cNvPr id="15" name="Content Placeholder 14" descr="IMG_0320"/>
          <p:cNvPicPr>
            <a:picLocks noGrp="1" noChangeAspect="1"/>
          </p:cNvPicPr>
          <p:nvPr isPhoto="1">
            <p:ph idx="1"/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68" y="2194212"/>
            <a:ext cx="6284422" cy="4098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263173"/>
              </p:ext>
            </p:extLst>
          </p:nvPr>
        </p:nvGraphicFramePr>
        <p:xfrm>
          <a:off x="379789" y="2212992"/>
          <a:ext cx="530352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4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Cost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$26.2 Million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Schedule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 to 18 months</a:t>
                      </a:r>
                    </a:p>
                    <a:p>
                      <a:pPr algn="ctr"/>
                      <a:r>
                        <a:rPr lang="en-US" dirty="0" smtClean="0"/>
                        <a:t>For Bridge</a:t>
                      </a:r>
                      <a:r>
                        <a:rPr lang="en-US" baseline="0" dirty="0" smtClean="0"/>
                        <a:t> Construction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Issues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-457200" algn="l"/>
                      <a:r>
                        <a:rPr lang="en-US" dirty="0" smtClean="0"/>
                        <a:t>1. Construction Estimate Over Budget</a:t>
                      </a:r>
                    </a:p>
                    <a:p>
                      <a:pPr indent="-457200" algn="l"/>
                      <a:endParaRPr lang="en-US" dirty="0" smtClean="0"/>
                    </a:p>
                    <a:p>
                      <a:pPr indent="-457200" algn="l"/>
                      <a:r>
                        <a:rPr lang="en-US" dirty="0" smtClean="0"/>
                        <a:t>2. Keeps Roadway Open</a:t>
                      </a:r>
                      <a:r>
                        <a:rPr lang="en-US" baseline="0" dirty="0" smtClean="0"/>
                        <a:t> During</a:t>
                      </a:r>
                    </a:p>
                    <a:p>
                      <a:pPr indent="-457200" algn="l"/>
                      <a:r>
                        <a:rPr lang="en-US" baseline="0" dirty="0" smtClean="0"/>
                        <a:t>     Construction</a:t>
                      </a:r>
                      <a:endParaRPr lang="en-US" dirty="0" smtClean="0"/>
                    </a:p>
                    <a:p>
                      <a:pPr indent="-457200" algn="l"/>
                      <a:endParaRPr lang="en-US" dirty="0" smtClean="0"/>
                    </a:p>
                    <a:p>
                      <a:pPr indent="-457200" algn="l"/>
                      <a:r>
                        <a:rPr lang="en-US" dirty="0" smtClean="0"/>
                        <a:t>3. Construction Estimate includes</a:t>
                      </a:r>
                    </a:p>
                    <a:p>
                      <a:pPr indent="-457200" algn="l"/>
                      <a:r>
                        <a:rPr lang="en-US" baseline="0" dirty="0" smtClean="0"/>
                        <a:t>     </a:t>
                      </a:r>
                      <a:r>
                        <a:rPr lang="en-US" dirty="0" smtClean="0"/>
                        <a:t>Potential Cost Savings from Redesign</a:t>
                      </a:r>
                    </a:p>
                    <a:p>
                      <a:pPr indent="-457200" algn="l"/>
                      <a:endParaRPr lang="en-US" dirty="0" smtClean="0"/>
                    </a:p>
                    <a:p>
                      <a:pPr indent="-457200" algn="l"/>
                      <a:r>
                        <a:rPr lang="en-US" dirty="0" smtClean="0"/>
                        <a:t>4. Some Traffic</a:t>
                      </a:r>
                      <a:r>
                        <a:rPr lang="en-US" baseline="0" dirty="0" smtClean="0"/>
                        <a:t> Will Avoid Construction</a:t>
                      </a:r>
                      <a:endParaRPr lang="en-US" dirty="0" smtClean="0"/>
                    </a:p>
                    <a:p>
                      <a:pPr indent="-457200" algn="l"/>
                      <a:endParaRPr lang="en-US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37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0999" y="1084397"/>
            <a:ext cx="11811001" cy="2113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24" y="345286"/>
            <a:ext cx="11662318" cy="612083"/>
          </a:xfrm>
          <a:noFill/>
        </p:spPr>
        <p:txBody>
          <a:bodyPr>
            <a:noAutofit/>
          </a:bodyPr>
          <a:lstStyle/>
          <a:p>
            <a:r>
              <a:rPr lang="en-US" sz="3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Preliminary Estimates of Probable Construction $</a:t>
            </a:r>
            <a:endParaRPr lang="en-US" sz="3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1341-A71E-406F-BA75-846A42A288F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81515" y="1564660"/>
            <a:ext cx="11234235" cy="109959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Estimates include </a:t>
            </a:r>
            <a:r>
              <a:rPr lang="en-US" b="1" dirty="0" smtClean="0">
                <a:solidFill>
                  <a:schemeClr val="tx2"/>
                </a:solidFill>
              </a:rPr>
              <a:t>Construction Activities only</a:t>
            </a: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410" t="9220" r="83333" b="5165"/>
          <a:stretch/>
        </p:blipFill>
        <p:spPr>
          <a:xfrm>
            <a:off x="376682" y="182880"/>
            <a:ext cx="879348" cy="90151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917700" y="2319866"/>
          <a:ext cx="8128000" cy="31889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77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60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Conceptual Design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Estimate (Nov., 2014)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$16.2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Planning Level Estimate (Feb., 2017)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$20.3 Million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Preliminary</a:t>
                      </a:r>
                      <a:r>
                        <a:rPr lang="en-US" sz="2000" b="1" baseline="0" dirty="0" smtClean="0"/>
                        <a:t> Design Estimate (June, 2017)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$23.1 Million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Intermediate Design Estimate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$27.8 Million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Current Plan – Stay the Course</a:t>
                      </a:r>
                      <a:endParaRPr lang="en-US" sz="20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$26.2 Million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782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71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9789" y="1270415"/>
            <a:ext cx="11811001" cy="2113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668" y="426361"/>
            <a:ext cx="10972800" cy="61208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Alternative – Close the Road</a:t>
            </a:r>
            <a:endParaRPr lang="en-US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1341-A71E-406F-BA75-846A42A288F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10" t="9220" r="83333" b="5165"/>
          <a:stretch/>
        </p:blipFill>
        <p:spPr>
          <a:xfrm>
            <a:off x="379789" y="239499"/>
            <a:ext cx="879348" cy="901517"/>
          </a:xfrm>
          <a:prstGeom prst="rect">
            <a:avLst/>
          </a:prstGeom>
        </p:spPr>
      </p:pic>
      <p:pic>
        <p:nvPicPr>
          <p:cNvPr id="15" name="Content Placeholder 14" descr="IMG_0320"/>
          <p:cNvPicPr>
            <a:picLocks noGrp="1" noChangeAspect="1"/>
          </p:cNvPicPr>
          <p:nvPr isPhoto="1">
            <p:ph idx="1"/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68" y="2194212"/>
            <a:ext cx="6284422" cy="4098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386125"/>
              </p:ext>
            </p:extLst>
          </p:nvPr>
        </p:nvGraphicFramePr>
        <p:xfrm>
          <a:off x="379789" y="2203565"/>
          <a:ext cx="530352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3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Cost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$22.3 Million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Schedule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to 7 months closure</a:t>
                      </a:r>
                    </a:p>
                    <a:p>
                      <a:pPr algn="ctr"/>
                      <a:r>
                        <a:rPr lang="en-US" dirty="0" smtClean="0"/>
                        <a:t>For bridge construction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Issues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1. Reduced Construction Cost</a:t>
                      </a:r>
                    </a:p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2. Shorter Bridge</a:t>
                      </a:r>
                      <a:r>
                        <a:rPr lang="en-US" baseline="0" dirty="0" smtClean="0"/>
                        <a:t> Construction Schedule</a:t>
                      </a:r>
                      <a:endParaRPr lang="en-US" dirty="0" smtClean="0"/>
                    </a:p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3. Reduces Number of Impacted Trees</a:t>
                      </a:r>
                    </a:p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4. All Traffic Must Detour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3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0999" y="1084397"/>
            <a:ext cx="11811001" cy="2113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24" y="345286"/>
            <a:ext cx="11662318" cy="612083"/>
          </a:xfrm>
          <a:noFill/>
        </p:spPr>
        <p:txBody>
          <a:bodyPr>
            <a:noAutofit/>
          </a:bodyPr>
          <a:lstStyle/>
          <a:p>
            <a:r>
              <a:rPr lang="en-US" sz="3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Preliminary Estimates of Probable Construction $</a:t>
            </a:r>
            <a:endParaRPr lang="en-US" sz="3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1341-A71E-406F-BA75-846A42A288F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81515" y="1564660"/>
            <a:ext cx="11234235" cy="109959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Estimates include </a:t>
            </a:r>
            <a:r>
              <a:rPr lang="en-US" b="1" dirty="0" smtClean="0">
                <a:solidFill>
                  <a:schemeClr val="tx2"/>
                </a:solidFill>
              </a:rPr>
              <a:t>Construction Activities only</a:t>
            </a: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410" t="9220" r="83333" b="5165"/>
          <a:stretch/>
        </p:blipFill>
        <p:spPr>
          <a:xfrm>
            <a:off x="376682" y="182880"/>
            <a:ext cx="879348" cy="90151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917700" y="2319866"/>
          <a:ext cx="8128000" cy="382900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77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60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Conceptual Design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Estimate (Nov., 2014)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$16.2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Planning Level Estimate (Feb., 2017)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$20.3 Million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Preliminary</a:t>
                      </a:r>
                      <a:r>
                        <a:rPr lang="en-US" sz="2000" b="1" baseline="0" dirty="0" smtClean="0"/>
                        <a:t> Design Estimate (June, 2017)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$23.1 Million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Intermediate Design Estimate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$27.8 Million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Current Plan – Stay the Course</a:t>
                      </a:r>
                      <a:endParaRPr lang="en-US" sz="20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$26.2 Million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78271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Alternative – Close the Road</a:t>
                      </a:r>
                      <a:endParaRPr lang="en-US" sz="20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$22.3 Million</a:t>
                      </a: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576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34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9789" y="1270415"/>
            <a:ext cx="11811001" cy="2113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668" y="426361"/>
            <a:ext cx="10972800" cy="612083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Funding</a:t>
            </a:r>
            <a:endParaRPr lang="en-US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1341-A71E-406F-BA75-846A42A288F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10" t="9220" r="83333" b="5165"/>
          <a:stretch/>
        </p:blipFill>
        <p:spPr>
          <a:xfrm>
            <a:off x="379789" y="239499"/>
            <a:ext cx="879348" cy="9015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Improvement Board</a:t>
            </a:r>
          </a:p>
          <a:p>
            <a:pPr lvl="1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Application</a:t>
            </a:r>
          </a:p>
          <a:p>
            <a:pPr lvl="2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$5M Request</a:t>
            </a:r>
          </a:p>
          <a:p>
            <a:pPr lvl="2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Missed by One Point</a:t>
            </a:r>
          </a:p>
          <a:p>
            <a:pPr lvl="2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“Shovel Readiness” </a:t>
            </a:r>
          </a:p>
          <a:p>
            <a:pPr lvl="1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Potential Application</a:t>
            </a:r>
          </a:p>
          <a:p>
            <a:pPr lvl="2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Due, August of 2018</a:t>
            </a:r>
          </a:p>
          <a:p>
            <a:pPr lvl="2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Award, November of 2018</a:t>
            </a:r>
          </a:p>
          <a:p>
            <a:pPr lvl="2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 Available, January of 2019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8042">
            <a:off x="7173861" y="1591440"/>
            <a:ext cx="3757169" cy="487309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917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9789" y="1270415"/>
            <a:ext cx="11811001" cy="2113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4546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668" y="426361"/>
            <a:ext cx="10972800" cy="612083"/>
          </a:xfrm>
        </p:spPr>
        <p:txBody>
          <a:bodyPr>
            <a:noAutofit/>
          </a:bodyPr>
          <a:lstStyle/>
          <a:p>
            <a:r>
              <a:rPr lang="en-US" sz="4800" spc="300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Next Steps</a:t>
            </a:r>
            <a:endParaRPr lang="en-US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1341-A71E-406F-BA75-846A42A28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10" t="9220" r="83333" b="5165"/>
          <a:stretch/>
        </p:blipFill>
        <p:spPr>
          <a:xfrm>
            <a:off x="379789" y="239499"/>
            <a:ext cx="879348" cy="9015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 Council Direction to: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the Course with Roadway Design Modifications, or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to Close the Roadway for Bridge Construction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8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9789" y="1270415"/>
            <a:ext cx="11811001" cy="2113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668" y="426361"/>
            <a:ext cx="10972800" cy="612083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Discussion</a:t>
            </a:r>
            <a:endParaRPr lang="en-US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1341-A71E-406F-BA75-846A42A288F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10" t="9220" r="83333" b="5165"/>
          <a:stretch/>
        </p:blipFill>
        <p:spPr>
          <a:xfrm>
            <a:off x="379789" y="239499"/>
            <a:ext cx="879348" cy="901517"/>
          </a:xfrm>
          <a:prstGeom prst="rect">
            <a:avLst/>
          </a:prstGeom>
        </p:spPr>
      </p:pic>
      <p:pic>
        <p:nvPicPr>
          <p:cNvPr id="15" name="Picture 14" descr="IMG_0320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0" b="15724"/>
          <a:stretch/>
        </p:blipFill>
        <p:spPr>
          <a:xfrm>
            <a:off x="644039" y="1758219"/>
            <a:ext cx="11065791" cy="4615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0999" y="1084397"/>
            <a:ext cx="11811001" cy="2113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033" y="337678"/>
            <a:ext cx="9666400" cy="612083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Meeting Agenda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0998" y="1402932"/>
            <a:ext cx="11811001" cy="4358116"/>
          </a:xfr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</a:p>
          <a:p>
            <a:pPr>
              <a:lnSpc>
                <a:spcPct val="114000"/>
              </a:lnSpc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</a:p>
          <a:p>
            <a:pPr>
              <a:lnSpc>
                <a:spcPct val="114000"/>
              </a:lnSpc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Implications</a:t>
            </a:r>
          </a:p>
          <a:p>
            <a:pPr>
              <a:lnSpc>
                <a:spcPct val="114000"/>
              </a:lnSpc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Cost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Taken</a:t>
            </a:r>
          </a:p>
          <a:p>
            <a:pPr>
              <a:lnSpc>
                <a:spcPct val="114000"/>
              </a:lnSpc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Savings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from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1341-A71E-406F-BA75-846A42A288F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635" y="1406311"/>
            <a:ext cx="7410450" cy="4981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410" t="9220" r="83333" b="5165"/>
          <a:stretch/>
        </p:blipFill>
        <p:spPr>
          <a:xfrm>
            <a:off x="376682" y="182880"/>
            <a:ext cx="879348" cy="90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0999" y="1084397"/>
            <a:ext cx="11811001" cy="2113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605" y="339016"/>
            <a:ext cx="10167383" cy="612083"/>
          </a:xfrm>
          <a:noFill/>
        </p:spPr>
        <p:txBody>
          <a:bodyPr>
            <a:noAutofit/>
          </a:bodyPr>
          <a:lstStyle/>
          <a:p>
            <a:r>
              <a:rPr lang="en-US" sz="3800" dirty="0">
                <a:latin typeface="Segoe UI" panose="020B0502040204020203" pitchFamily="34" charset="0"/>
                <a:cs typeface="Segoe UI" panose="020B0502040204020203" pitchFamily="34" charset="0"/>
              </a:rPr>
              <a:t>Project Overview – Congestion Relief &amp; Safety</a:t>
            </a:r>
            <a:endParaRPr lang="en-US" sz="3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0999" y="1573042"/>
            <a:ext cx="8114072" cy="51227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1341-A71E-406F-BA75-846A42A288F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410" t="9220" r="83333" b="5165"/>
          <a:stretch/>
        </p:blipFill>
        <p:spPr>
          <a:xfrm>
            <a:off x="376682" y="182880"/>
            <a:ext cx="879348" cy="901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03" y="1534327"/>
            <a:ext cx="115443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0999" y="1084397"/>
            <a:ext cx="11811001" cy="2113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030" y="347105"/>
            <a:ext cx="11662318" cy="612083"/>
          </a:xfrm>
          <a:noFill/>
        </p:spPr>
        <p:txBody>
          <a:bodyPr>
            <a:noAutofit/>
          </a:bodyPr>
          <a:lstStyle/>
          <a:p>
            <a:r>
              <a:rPr lang="en-US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Project Timeline</a:t>
            </a:r>
            <a:endParaRPr lang="en-US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1341-A71E-406F-BA75-846A42A288F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10" t="9220" r="83333" b="5165"/>
          <a:stretch/>
        </p:blipFill>
        <p:spPr>
          <a:xfrm>
            <a:off x="376682" y="182880"/>
            <a:ext cx="879348" cy="901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1358862"/>
            <a:ext cx="12037638" cy="3575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80868" t="37120" r="5341"/>
          <a:stretch/>
        </p:blipFill>
        <p:spPr>
          <a:xfrm>
            <a:off x="7713543" y="4166646"/>
            <a:ext cx="1735257" cy="204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8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0999" y="1084397"/>
            <a:ext cx="11811001" cy="2113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030" y="347105"/>
            <a:ext cx="11662318" cy="612083"/>
          </a:xfrm>
          <a:noFill/>
        </p:spPr>
        <p:txBody>
          <a:bodyPr>
            <a:noAutofit/>
          </a:bodyPr>
          <a:lstStyle/>
          <a:p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Project Timeline</a:t>
            </a:r>
            <a:endParaRPr lang="en-US" sz="3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1341-A71E-406F-BA75-846A42A288F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10" t="9220" r="83333" b="5165"/>
          <a:stretch/>
        </p:blipFill>
        <p:spPr>
          <a:xfrm>
            <a:off x="376682" y="182880"/>
            <a:ext cx="879348" cy="9015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55" y="1534087"/>
            <a:ext cx="10452295" cy="4216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80868" t="25296" r="5341"/>
          <a:stretch/>
        </p:blipFill>
        <p:spPr>
          <a:xfrm>
            <a:off x="8581171" y="3461317"/>
            <a:ext cx="1735257" cy="243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6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0999" y="1084397"/>
            <a:ext cx="11811001" cy="2113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24" y="345286"/>
            <a:ext cx="11662318" cy="612083"/>
          </a:xfrm>
          <a:noFill/>
        </p:spPr>
        <p:txBody>
          <a:bodyPr>
            <a:noAutofit/>
          </a:bodyPr>
          <a:lstStyle/>
          <a:p>
            <a:r>
              <a:rPr lang="en-US" sz="3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Preliminary Estimates of Probable Construction $</a:t>
            </a:r>
            <a:endParaRPr lang="en-US" sz="3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1341-A71E-406F-BA75-846A42A288F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81515" y="1564660"/>
            <a:ext cx="11234235" cy="109959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Estimates include </a:t>
            </a:r>
            <a:r>
              <a:rPr lang="en-US" b="1" dirty="0" smtClean="0">
                <a:solidFill>
                  <a:schemeClr val="tx2"/>
                </a:solidFill>
              </a:rPr>
              <a:t>Construction Activities only</a:t>
            </a: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410" t="9220" r="83333" b="5165"/>
          <a:stretch/>
        </p:blipFill>
        <p:spPr>
          <a:xfrm>
            <a:off x="376682" y="182880"/>
            <a:ext cx="879348" cy="90151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633161"/>
              </p:ext>
            </p:extLst>
          </p:nvPr>
        </p:nvGraphicFramePr>
        <p:xfrm>
          <a:off x="1917700" y="2319866"/>
          <a:ext cx="8128000" cy="254884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77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60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Conceptual Design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Estimate (Nov., 2014)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$16.2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Planning Level Estimate (Feb., 2017)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$20.3 Million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Preliminary</a:t>
                      </a:r>
                      <a:r>
                        <a:rPr lang="en-US" sz="2000" b="1" baseline="0" dirty="0" smtClean="0"/>
                        <a:t> Design Estimate (June, 2017)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$23.1 Million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Intermediate Design Estimate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$27.8 Million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73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0999" y="1084397"/>
            <a:ext cx="11811001" cy="2113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030" y="291454"/>
            <a:ext cx="11662318" cy="612083"/>
          </a:xfrm>
          <a:noFill/>
        </p:spPr>
        <p:txBody>
          <a:bodyPr>
            <a:noAutofit/>
          </a:bodyPr>
          <a:lstStyle/>
          <a:p>
            <a:r>
              <a:rPr lang="en-US" sz="3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What Changed – Conceptual to Preliminary?</a:t>
            </a:r>
            <a:endParaRPr lang="en-US" sz="3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1341-A71E-406F-BA75-846A42A288F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10" t="9220" r="83333" b="5165"/>
          <a:stretch/>
        </p:blipFill>
        <p:spPr>
          <a:xfrm>
            <a:off x="376682" y="182880"/>
            <a:ext cx="879348" cy="901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675" y="1619250"/>
            <a:ext cx="57174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Changed Intersection Types to </a:t>
            </a:r>
            <a:r>
              <a:rPr lang="en-US" sz="2800" dirty="0" smtClean="0"/>
              <a:t>Roundabouts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Selected </a:t>
            </a:r>
            <a:r>
              <a:rPr lang="en-US" sz="2800" dirty="0"/>
              <a:t>Bridge to Replace </a:t>
            </a:r>
            <a:r>
              <a:rPr lang="en-US" sz="2800" dirty="0" smtClean="0"/>
              <a:t>Culvert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Selected Landscaped Medians, Irrigation, and Bike Lane Buffers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7101840" y="1476603"/>
            <a:ext cx="4521409" cy="4829929"/>
            <a:chOff x="0" y="0"/>
            <a:chExt cx="4694318" cy="5156274"/>
          </a:xfrm>
        </p:grpSpPr>
        <p:pic>
          <p:nvPicPr>
            <p:cNvPr id="10" name="Picture 9" descr="I:\BLV\MRKTG\Image Library\0_Project Photos by Client\Sammamish\1959_244th Avenue Improvements\244th Avenue\Picture 007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1" b="9685"/>
            <a:stretch/>
          </p:blipFill>
          <p:spPr bwMode="auto">
            <a:xfrm>
              <a:off x="0" y="3444949"/>
              <a:ext cx="2861945" cy="17113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I:\BLV\MRKTG\Image Library\0_Project Photos by Client\Sammamish\1414_228th Street Improvements\Sammamish 228th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24" r="3773" b="18607"/>
            <a:stretch/>
          </p:blipFill>
          <p:spPr bwMode="auto">
            <a:xfrm>
              <a:off x="2966483" y="2105247"/>
              <a:ext cx="1727835" cy="30473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80"/>
            <a:stretch/>
          </p:blipFill>
          <p:spPr bwMode="auto">
            <a:xfrm>
              <a:off x="0" y="10633"/>
              <a:ext cx="2860040" cy="15976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34422" r="41489" b="39337"/>
            <a:stretch/>
          </p:blipFill>
          <p:spPr bwMode="auto">
            <a:xfrm>
              <a:off x="0" y="1690577"/>
              <a:ext cx="2861945" cy="16452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I:\BLV\MRKTG\Image Library\0_Project Photos by Client\Lacey\2332_Lacey Gateway\Gateway Roundabout 010e.jp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" r="39069" b="28752"/>
            <a:stretch/>
          </p:blipFill>
          <p:spPr bwMode="auto">
            <a:xfrm>
              <a:off x="2955851" y="0"/>
              <a:ext cx="1732280" cy="20129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298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0999" y="1084397"/>
            <a:ext cx="11811001" cy="2113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55670"/>
            <a:ext cx="10972800" cy="61208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What Changed – Preliminary to Intermediate Design?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786988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1341-A71E-406F-BA75-846A42A288F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10" t="9220" r="83333" b="5165"/>
          <a:stretch/>
        </p:blipFill>
        <p:spPr>
          <a:xfrm>
            <a:off x="376682" y="182880"/>
            <a:ext cx="879348" cy="90151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19200" y="4390850"/>
            <a:ext cx="10013910" cy="1685239"/>
            <a:chOff x="1178350" y="4337639"/>
            <a:chExt cx="10013910" cy="168523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5637" y="4337640"/>
              <a:ext cx="2526623" cy="168523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059" y="4340382"/>
              <a:ext cx="3364992" cy="168249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/>
            <a:srcRect l="4774" r="13137" b="3148"/>
            <a:stretch/>
          </p:blipFill>
          <p:spPr>
            <a:xfrm>
              <a:off x="1178350" y="4337639"/>
              <a:ext cx="1696790" cy="16824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12" r="14613"/>
            <a:stretch/>
          </p:blipFill>
          <p:spPr>
            <a:xfrm>
              <a:off x="6364363" y="4337640"/>
              <a:ext cx="2243580" cy="1682496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376682" y="1664387"/>
            <a:ext cx="115940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Increased Median Width – Adding </a:t>
            </a:r>
            <a:r>
              <a:rPr lang="en-US" sz="2500" dirty="0" smtClean="0"/>
              <a:t>Walls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/>
              <a:t>Changed </a:t>
            </a:r>
            <a:r>
              <a:rPr lang="en-US" sz="2500" dirty="0"/>
              <a:t>Drainage Design to Relocate Proposed </a:t>
            </a:r>
            <a:r>
              <a:rPr lang="en-US" sz="2500" dirty="0" smtClean="0"/>
              <a:t>Pond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err="1" smtClean="0"/>
              <a:t>Geotech</a:t>
            </a:r>
            <a:r>
              <a:rPr lang="en-US" sz="2500" dirty="0" smtClean="0"/>
              <a:t> </a:t>
            </a:r>
            <a:r>
              <a:rPr lang="en-US" sz="2500" dirty="0"/>
              <a:t>Report – Poor Soils Impacts Bridge </a:t>
            </a:r>
            <a:r>
              <a:rPr lang="en-US" sz="2500" dirty="0" smtClean="0"/>
              <a:t>Foundations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/>
              <a:t>Prosperity </a:t>
            </a:r>
            <a:r>
              <a:rPr lang="en-US" sz="2500" dirty="0"/>
              <a:t>– Good Economy Increasing Unit Prices </a:t>
            </a:r>
            <a:r>
              <a:rPr lang="en-US" dirty="0"/>
              <a:t>(FHWA Cost Indices) </a:t>
            </a:r>
            <a:r>
              <a:rPr lang="en-US" sz="2500" dirty="0" smtClean="0"/>
              <a:t>7.8</a:t>
            </a:r>
            <a:r>
              <a:rPr lang="en-US" sz="2500" dirty="0"/>
              <a:t>% Summer </a:t>
            </a:r>
            <a:r>
              <a:rPr lang="en-US" sz="2500" dirty="0" smtClean="0"/>
              <a:t>2017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49583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0999" y="1084397"/>
            <a:ext cx="11811001" cy="2113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030" y="366713"/>
            <a:ext cx="11662318" cy="612083"/>
          </a:xfrm>
          <a:noFill/>
        </p:spPr>
        <p:txBody>
          <a:bodyPr>
            <a:noAutofit/>
          </a:bodyPr>
          <a:lstStyle/>
          <a:p>
            <a:r>
              <a:rPr lang="en-US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What Have We Been Doing to Address Escalation?</a:t>
            </a:r>
            <a:endParaRPr lang="en-US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0999" y="1573042"/>
            <a:ext cx="8114072" cy="51227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61341-A71E-406F-BA75-846A42A288F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80998" y="1693305"/>
            <a:ext cx="7097771" cy="331988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Identified Major Cost Drivers</a:t>
            </a:r>
          </a:p>
          <a:p>
            <a:endParaRPr lang="en-US" dirty="0"/>
          </a:p>
          <a:p>
            <a:r>
              <a:rPr lang="en-US" dirty="0" smtClean="0"/>
              <a:t>Conducted “Mini” Value Engineering Workshop in Lochner</a:t>
            </a:r>
          </a:p>
          <a:p>
            <a:endParaRPr lang="en-US" dirty="0"/>
          </a:p>
          <a:p>
            <a:r>
              <a:rPr lang="en-US" dirty="0" smtClean="0"/>
              <a:t>Engaged Regional Contractor to Review Approach &amp; Identify Potential Savings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410" t="9220" r="83333" b="5165"/>
          <a:stretch/>
        </p:blipFill>
        <p:spPr>
          <a:xfrm>
            <a:off x="376682" y="182880"/>
            <a:ext cx="879348" cy="9015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769" y="1583735"/>
            <a:ext cx="3946257" cy="39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3A7A6C96FFD4FBE60F1DCBA030D26" ma:contentTypeVersion="2" ma:contentTypeDescription="Create a new document." ma:contentTypeScope="" ma:versionID="8ba5a8d655e01c0b3425dea014579a31">
  <xsd:schema xmlns:xsd="http://www.w3.org/2001/XMLSchema" xmlns:xs="http://www.w3.org/2001/XMLSchema" xmlns:p="http://schemas.microsoft.com/office/2006/metadata/properties" xmlns:ns2="be3939cd-86d8-47a2-864d-729616337e4b" targetNamespace="http://schemas.microsoft.com/office/2006/metadata/properties" ma:root="true" ma:fieldsID="03fcf2c5dad5352b5ed73fac38283fae" ns2:_="">
    <xsd:import namespace="be3939cd-86d8-47a2-864d-729616337e4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939cd-86d8-47a2-864d-729616337e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2F0D2D-0AFA-4640-A19F-2B744F59CE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3939cd-86d8-47a2-864d-729616337e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87C000-2AF2-4FF1-8AB5-66AA488CCBA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be3939cd-86d8-47a2-864d-729616337e4b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9ADB8B-9DEF-47E3-92A1-CD0E2444F9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9341</TotalTime>
  <Words>537</Words>
  <Application>Microsoft Office PowerPoint</Application>
  <PresentationFormat>Widescreen</PresentationFormat>
  <Paragraphs>157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Franklin Gothic Medium</vt:lpstr>
      <vt:lpstr>Segoe UI</vt:lpstr>
      <vt:lpstr>Office Theme</vt:lpstr>
      <vt:lpstr>PowerPoint Presentation</vt:lpstr>
      <vt:lpstr>Meeting Agenda</vt:lpstr>
      <vt:lpstr>Project Overview – Congestion Relief &amp; Safety</vt:lpstr>
      <vt:lpstr>Project Timeline</vt:lpstr>
      <vt:lpstr>Project Timeline</vt:lpstr>
      <vt:lpstr>Preliminary Estimates of Probable Construction $</vt:lpstr>
      <vt:lpstr>What Changed – Conceptual to Preliminary?</vt:lpstr>
      <vt:lpstr>What Changed – Preliminary to Intermediate Design?</vt:lpstr>
      <vt:lpstr>What Have We Been Doing to Address Escalation?</vt:lpstr>
      <vt:lpstr>Potential Cost Savings</vt:lpstr>
      <vt:lpstr>Current Plan – Stay the Course</vt:lpstr>
      <vt:lpstr>Preliminary Estimates of Probable Construction $</vt:lpstr>
      <vt:lpstr>Alternative – Close the Road</vt:lpstr>
      <vt:lpstr>Preliminary Estimates of Probable Construction $</vt:lpstr>
      <vt:lpstr>Funding</vt:lpstr>
      <vt:lpstr>Next Steps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Maia Knox</dc:creator>
  <cp:lastModifiedBy>Sam Park</cp:lastModifiedBy>
  <cp:revision>922</cp:revision>
  <cp:lastPrinted>2018-03-13T20:27:59Z</cp:lastPrinted>
  <dcterms:modified xsi:type="dcterms:W3CDTF">2018-03-13T23:19:23Z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0x01010035A3A7A6C96FFD4FBE60F1DCBA030D26</vt:lpwstr>
  </property>
</Properties>
</file>